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8" r:id="rId2"/>
    <p:sldId id="270" r:id="rId3"/>
    <p:sldId id="271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143500" type="screen16x9"/>
  <p:notesSz cx="6858000" cy="9144000"/>
  <p:embeddedFontLst>
    <p:embeddedFont>
      <p:font typeface="Serenity Demi Bold" panose="00000700000000000000" pitchFamily="50" charset="0"/>
      <p:bold r:id="rId15"/>
      <p:boldItalic r:id="rId16"/>
    </p:embeddedFont>
    <p:embeddedFont>
      <p:font typeface="Whitney Bold" pitchFamily="50" charset="0"/>
      <p:regular r:id="rId17"/>
      <p:italic r:id="rId18"/>
    </p:embeddedFont>
    <p:embeddedFont>
      <p:font typeface="Whitney Book" pitchFamily="50" charset="0"/>
      <p:regular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g9mjJd19M4E2IgoIyC/vTwIjGF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ti Koh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30F0F"/>
    <a:srgbClr val="E71919"/>
    <a:srgbClr val="1D875A"/>
    <a:srgbClr val="ED337A"/>
    <a:srgbClr val="CC1259"/>
    <a:srgbClr val="F7A963"/>
    <a:srgbClr val="0099FF"/>
    <a:srgbClr val="57B17B"/>
    <a:srgbClr val="CC6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64" autoAdjust="0"/>
  </p:normalViewPr>
  <p:slideViewPr>
    <p:cSldViewPr snapToGrid="0">
      <p:cViewPr varScale="1">
        <p:scale>
          <a:sx n="151" d="100"/>
          <a:sy n="151" d="100"/>
        </p:scale>
        <p:origin x="778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4080" y="10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2-10T13:36:04.363" idx="1">
    <p:pos x="3633" y="3062"/>
    <p:text>https://www.is.fi/politiikka/art-2000008759520.html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CJDslN4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5E0D3A-9375-51F8-7763-F4851F73FA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1507F2-E55B-4D00-D1F2-28B1AEC8F3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05349-7090-4C04-9514-3E726A7CE35D}" type="datetimeFigureOut">
              <a:rPr lang="en-FI" smtClean="0"/>
              <a:t>19/01/2024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8444D-7516-5622-664B-D357DEC7C2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FFB8CF-BF58-72A7-4469-F051BADD4F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D809C-F17F-4B45-9D5E-25DF16B4BE3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86702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353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3655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a6f4500578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2a6f4500578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6f4500578_0_78"/>
          <p:cNvSpPr txBox="1">
            <a:spLocks noGrp="1"/>
          </p:cNvSpPr>
          <p:nvPr>
            <p:ph type="title"/>
          </p:nvPr>
        </p:nvSpPr>
        <p:spPr>
          <a:xfrm>
            <a:off x="628650" y="216258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2a6f4500578_0_78"/>
          <p:cNvSpPr txBox="1">
            <a:spLocks noGrp="1"/>
          </p:cNvSpPr>
          <p:nvPr>
            <p:ph type="body" idx="1"/>
          </p:nvPr>
        </p:nvSpPr>
        <p:spPr>
          <a:xfrm>
            <a:off x="628650" y="664404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  <a:defRPr sz="2500" b="1">
                <a:solidFill>
                  <a:schemeClr val="lt1"/>
                </a:solidFill>
              </a:defRPr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g2a6f4500578_0_78"/>
          <p:cNvSpPr txBox="1">
            <a:spLocks noGrp="1"/>
          </p:cNvSpPr>
          <p:nvPr>
            <p:ph type="body" idx="2"/>
          </p:nvPr>
        </p:nvSpPr>
        <p:spPr>
          <a:xfrm>
            <a:off x="628650" y="1071242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>
                <a:solidFill>
                  <a:schemeClr val="lt1"/>
                </a:solidFill>
              </a:defRPr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pic>
        <p:nvPicPr>
          <p:cNvPr id="54" name="Google Shape;54;g2a6f4500578_0_78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670" y="4414529"/>
            <a:ext cx="676581" cy="372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3" name="Picture 2" descr="A blue background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DFBD469A-D97F-CDE0-3217-CF682BD5DAD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" y="0"/>
            <a:ext cx="9143213" cy="51435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9;g2a6f4500578_0_84">
            <a:extLst>
              <a:ext uri="{FF2B5EF4-FFF2-40B4-BE49-F238E27FC236}">
                <a16:creationId xmlns:a16="http://schemas.microsoft.com/office/drawing/2014/main" id="{D499DC97-87C8-05C8-24ED-061EEDA5A016}"/>
              </a:ext>
            </a:extLst>
          </p:cNvPr>
          <p:cNvSpPr txBox="1">
            <a:spLocks/>
          </p:cNvSpPr>
          <p:nvPr/>
        </p:nvSpPr>
        <p:spPr>
          <a:xfrm>
            <a:off x="628650" y="216258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buClr>
                <a:schemeClr val="lt1"/>
              </a:buClr>
            </a:pPr>
            <a:r>
              <a:rPr lang="en-GB" dirty="0" err="1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Presidentinvaali</a:t>
            </a:r>
            <a:r>
              <a:rPr lang="en-GB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ja</a:t>
            </a:r>
            <a:r>
              <a:rPr lang="en-GB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 </a:t>
            </a:r>
          </a:p>
          <a:p>
            <a:pPr lvl="1">
              <a:buClr>
                <a:schemeClr val="lt1"/>
              </a:buClr>
            </a:pPr>
            <a:r>
              <a:rPr lang="en-GB" dirty="0" err="1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presidentin</a:t>
            </a:r>
            <a:r>
              <a:rPr lang="en-GB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valtaoikeudet</a:t>
            </a:r>
            <a:endParaRPr lang="en-GB" dirty="0">
              <a:solidFill>
                <a:schemeClr val="bg1"/>
              </a:solidFill>
              <a:latin typeface="Whitney Bold" pitchFamily="50" charset="0"/>
              <a:cs typeface="Whitney Bold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0B77DD-AE18-2787-E71A-7E523BB23C16}"/>
              </a:ext>
            </a:extLst>
          </p:cNvPr>
          <p:cNvSpPr txBox="1"/>
          <p:nvPr/>
        </p:nvSpPr>
        <p:spPr>
          <a:xfrm>
            <a:off x="2286000" y="869664"/>
            <a:ext cx="457200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fi-FI" sz="4000" b="1" i="0" u="none" strike="noStrike" baseline="30000" dirty="0">
                <a:solidFill>
                  <a:schemeClr val="bg1"/>
                </a:solidFill>
                <a:latin typeface="Serenity Demi Bold" panose="00000700000000000000" pitchFamily="50" charset="0"/>
              </a:rPr>
              <a:t>FORUM</a:t>
            </a:r>
          </a:p>
        </p:txBody>
      </p:sp>
      <p:pic>
        <p:nvPicPr>
          <p:cNvPr id="5" name="Google Shape;54;g2a6f4500578_0_78">
            <a:extLst>
              <a:ext uri="{FF2B5EF4-FFF2-40B4-BE49-F238E27FC236}">
                <a16:creationId xmlns:a16="http://schemas.microsoft.com/office/drawing/2014/main" id="{2ABEF58D-530A-8465-3ECC-F23D298E5E18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670" y="4414529"/>
            <a:ext cx="676581" cy="372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404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a6f4500578_0_84"/>
          <p:cNvSpPr txBox="1">
            <a:spLocks noGrp="1"/>
          </p:cNvSpPr>
          <p:nvPr>
            <p:ph type="title"/>
          </p:nvPr>
        </p:nvSpPr>
        <p:spPr>
          <a:xfrm>
            <a:off x="628650" y="216258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fi" b="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Opettajalle</a:t>
            </a:r>
            <a:endParaRPr b="0" dirty="0">
              <a:solidFill>
                <a:schemeClr val="bg1"/>
              </a:solidFill>
              <a:latin typeface="Whitney Bold" pitchFamily="50" charset="0"/>
              <a:cs typeface="Whitney Bold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9813E8-C85D-F37E-BCB9-10394ED77170}"/>
              </a:ext>
            </a:extLst>
          </p:cNvPr>
          <p:cNvSpPr txBox="1"/>
          <p:nvPr/>
        </p:nvSpPr>
        <p:spPr>
          <a:xfrm>
            <a:off x="2286000" y="869664"/>
            <a:ext cx="457200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fi-FI" sz="4000" b="1" i="0" u="none" strike="noStrike" baseline="30000" dirty="0">
                <a:solidFill>
                  <a:schemeClr val="bg1"/>
                </a:solidFill>
                <a:latin typeface="Serenity Demi Bold" panose="00000700000000000000" pitchFamily="50" charset="0"/>
              </a:rPr>
              <a:t>FORUM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"/>
          <p:cNvSpPr txBox="1">
            <a:spLocks noGrp="1"/>
          </p:cNvSpPr>
          <p:nvPr>
            <p:ph type="subTitle" idx="1"/>
          </p:nvPr>
        </p:nvSpPr>
        <p:spPr>
          <a:xfrm>
            <a:off x="311700" y="770671"/>
            <a:ext cx="8520600" cy="38868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</a:pPr>
            <a:r>
              <a:rPr lang="fi" sz="18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Alussa on dia vuoden 2024 ehdokkaista. Vaalin ensimmäisen kierroksen voi järjestää oppitunnilla esimerkiksi Google Formsia hyödyntäen tai perinteisellä lappuäänestyksellä.</a:t>
            </a:r>
            <a:endParaRPr sz="18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</a:pPr>
            <a:r>
              <a:rPr lang="fi" sz="18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Mikäli vaali ei ratkea ensimmäisellä kierroksella, on tässä esityksessä dia toista kierrosta varten. </a:t>
            </a:r>
            <a:r>
              <a:rPr lang="fi" sz="18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Siihen voi kopioida edellisestä diasta kahden eniten ääniä saaneen ehdokkaan kuvat ja numerot.</a:t>
            </a:r>
            <a:endParaRPr sz="18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</a:pPr>
            <a:r>
              <a:rPr lang="fi" sz="18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Kun voittaja on selvillä, voi hänen kuvansa kopioida dialle, joka kertaa presidentin tehtävät.</a:t>
            </a:r>
            <a:endParaRPr sz="18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</a:pPr>
            <a:r>
              <a:rPr lang="fi" sz="18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Lopussa on tiedonetsimistehtävä siitä, miten asiantuntijat arvioivat Nato-jäsenyyden vaikuttavan presidentin asemaan.</a:t>
            </a:r>
            <a:endParaRPr sz="18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endParaRPr>
          </a:p>
        </p:txBody>
      </p:sp>
      <p:pic>
        <p:nvPicPr>
          <p:cNvPr id="4" name="Google Shape;54;g2a6f4500578_0_78">
            <a:extLst>
              <a:ext uri="{FF2B5EF4-FFF2-40B4-BE49-F238E27FC236}">
                <a16:creationId xmlns:a16="http://schemas.microsoft.com/office/drawing/2014/main" id="{726386CF-B0AA-DA78-5EE9-0A9FA8F2830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670" y="4414529"/>
            <a:ext cx="676581" cy="372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4;p5">
            <a:extLst>
              <a:ext uri="{FF2B5EF4-FFF2-40B4-BE49-F238E27FC236}">
                <a16:creationId xmlns:a16="http://schemas.microsoft.com/office/drawing/2014/main" id="{65E7EC08-7A8D-0C0E-1D2C-E3A3FD85C67F}"/>
              </a:ext>
            </a:extLst>
          </p:cNvPr>
          <p:cNvSpPr/>
          <p:nvPr/>
        </p:nvSpPr>
        <p:spPr>
          <a:xfrm>
            <a:off x="95095" y="57068"/>
            <a:ext cx="8931705" cy="961347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fi-FI" sz="2000" i="0" u="none" strike="noStrike" cap="none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  <a:sym typeface="Arial"/>
              </a:rPr>
              <a:t>Mitä sääntöjä liittyy presidentinvaaliehdokkaiden valintaan?</a:t>
            </a:r>
          </a:p>
        </p:txBody>
      </p:sp>
      <p:pic>
        <p:nvPicPr>
          <p:cNvPr id="2" name="Google Shape;54;g2a6f4500578_0_78">
            <a:extLst>
              <a:ext uri="{FF2B5EF4-FFF2-40B4-BE49-F238E27FC236}">
                <a16:creationId xmlns:a16="http://schemas.microsoft.com/office/drawing/2014/main" id="{CB908998-4039-77EA-DD12-B67CDFDFC0EC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670" y="4414529"/>
            <a:ext cx="676581" cy="3724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85;p2">
            <a:extLst>
              <a:ext uri="{FF2B5EF4-FFF2-40B4-BE49-F238E27FC236}">
                <a16:creationId xmlns:a16="http://schemas.microsoft.com/office/drawing/2014/main" id="{4DE47610-61D0-3A32-CE95-2CE99A66FE5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0648" y="1119254"/>
            <a:ext cx="8520600" cy="38868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Eduskuntapuolueet voivat asettaa presidenttiehdokkaan, muut puolueet eivät.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Myös valitsijayhdistykset voivat asettaa presidenttiehdokkaan.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Tämä edellyttää 20 000 kannattajakortin keräämistä määräaikaan mennessä. Kannattajakortin täyttäneiden henkilöiden pitää olla äänioikeutettuja, ja he voivat jättää kannattajakortin vain yhteen valitsijayhdistykseen. Kannattajakortin jättäminen ei sido äänestäjää: hän voi vaaleissa äänestää ketä haluaa.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Ehdokkaan tulee olla täysi-ikäinen ja syntyperäinen Suomen kansalainen. Hän ei siis voi olla maahanmuuttaja, joka on saanut Suomen kansalaisuuden syntymänsä jälkeen.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Äänestää saavat eli äänioikeutettuja ovat kaikki ne Suomen kansalaiset, jotka ovat täyttäneet tai täyttävät viimeistään vaalipäivänä 18 vuotta.</a:t>
            </a:r>
          </a:p>
        </p:txBody>
      </p:sp>
    </p:spTree>
    <p:extLst>
      <p:ext uri="{BB962C8B-B14F-4D97-AF65-F5344CB8AC3E}">
        <p14:creationId xmlns:p14="http://schemas.microsoft.com/office/powerpoint/2010/main" val="2206403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4;p5">
            <a:extLst>
              <a:ext uri="{FF2B5EF4-FFF2-40B4-BE49-F238E27FC236}">
                <a16:creationId xmlns:a16="http://schemas.microsoft.com/office/drawing/2014/main" id="{65E7EC08-7A8D-0C0E-1D2C-E3A3FD85C67F}"/>
              </a:ext>
            </a:extLst>
          </p:cNvPr>
          <p:cNvSpPr/>
          <p:nvPr/>
        </p:nvSpPr>
        <p:spPr>
          <a:xfrm>
            <a:off x="95095" y="57068"/>
            <a:ext cx="8931705" cy="961347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fi-FI" sz="2000" i="0" u="none" strike="noStrike" cap="none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  <a:sym typeface="Arial"/>
              </a:rPr>
              <a:t>Miten presidentinvaali järjestetään vuonna 2024?</a:t>
            </a:r>
          </a:p>
        </p:txBody>
      </p:sp>
      <p:sp>
        <p:nvSpPr>
          <p:cNvPr id="6" name="Google Shape;185;p2">
            <a:extLst>
              <a:ext uri="{FF2B5EF4-FFF2-40B4-BE49-F238E27FC236}">
                <a16:creationId xmlns:a16="http://schemas.microsoft.com/office/drawing/2014/main" id="{4DE47610-61D0-3A32-CE95-2CE99A66FE5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0648" y="1119254"/>
            <a:ext cx="8520600" cy="38868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Koko maa on yksi vaalipiiri.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Suomen presidentinvaali on ehdoton enemmistövaali: valituksi tullakseen ehdokkaan on saatava yli puolet äänistä.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Presidentinvaalin varsinainen äänestyspäivä on sunnuntaina 28.1.2024. Tämä on niin sanottu ensimmäinen kierros. Vaaleissa voi äänestää ennakkoon esim. postitoimipaikoissa 17.–23.1.2024. 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Mikäli kukaan ehdokkaista ei saa ensimmäisellä kierroksella yli puolta äänistä, järjestetään toinen vaali sunnuntaina 11.2.2024. Tällä niin sanotulla toisella kierroksella ovat vastakkain kaksi ensimmäisessä vaalissa eniten ääniä saanutta ehdokasta. 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Toisella kierroksella enemmän ääniä saanut ehdokas valitaan Suomen tasavallan presidentiksi.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Presidentin toimikausi on kuusi vuotta.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Sama henkilö voidaan valita presidentiksi korkeintaan kaksi kertaa peräkkäin.</a:t>
            </a:r>
          </a:p>
        </p:txBody>
      </p:sp>
    </p:spTree>
    <p:extLst>
      <p:ext uri="{BB962C8B-B14F-4D97-AF65-F5344CB8AC3E}">
        <p14:creationId xmlns:p14="http://schemas.microsoft.com/office/powerpoint/2010/main" val="196532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/>
          <p:nvPr/>
        </p:nvSpPr>
        <p:spPr>
          <a:xfrm>
            <a:off x="95096" y="-93086"/>
            <a:ext cx="8931705" cy="961347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fi" sz="2000" i="0" u="none" strike="noStrike" cap="none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  <a:sym typeface="Arial"/>
              </a:rPr>
              <a:t>KETÄ HEISTÄ ÄÄNESTÄISIT SUOMEN SEURAAVAKSI PRESIDENTIKSI?</a:t>
            </a:r>
            <a:endParaRPr sz="2000" i="0" u="none" strike="noStrike" cap="none" dirty="0">
              <a:solidFill>
                <a:schemeClr val="bg1"/>
              </a:solidFill>
              <a:latin typeface="Whitney Bold" pitchFamily="50" charset="0"/>
              <a:cs typeface="Whitney Bold" pitchFamily="50" charset="0"/>
              <a:sym typeface="Arial"/>
            </a:endParaRPr>
          </a:p>
        </p:txBody>
      </p:sp>
      <p:sp>
        <p:nvSpPr>
          <p:cNvPr id="86" name="Google Shape;86;p5"/>
          <p:cNvSpPr/>
          <p:nvPr/>
        </p:nvSpPr>
        <p:spPr>
          <a:xfrm>
            <a:off x="3156670" y="572355"/>
            <a:ext cx="2808555" cy="40571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i" sz="1600" b="1" i="0" u="none" strike="noStrike" cap="none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  <a:sym typeface="Arial"/>
              </a:rPr>
              <a:t>Presidentinvaali: kierros 1</a:t>
            </a:r>
            <a:endParaRPr sz="1600" b="1" i="0" u="none" strike="noStrike" cap="none" dirty="0">
              <a:solidFill>
                <a:schemeClr val="bg1"/>
              </a:solidFill>
              <a:latin typeface="Whitney Book" pitchFamily="50" charset="0"/>
              <a:cs typeface="Whitney Book" pitchFamily="50" charset="0"/>
              <a:sym typeface="Arial"/>
            </a:endParaRPr>
          </a:p>
        </p:txBody>
      </p:sp>
      <p:pic>
        <p:nvPicPr>
          <p:cNvPr id="3" name="Picture 2" descr="A person wearing glasses and a black jacket&#10;&#10;Description automatically generated">
            <a:extLst>
              <a:ext uri="{FF2B5EF4-FFF2-40B4-BE49-F238E27FC236}">
                <a16:creationId xmlns:a16="http://schemas.microsoft.com/office/drawing/2014/main" id="{7DE23F5C-6736-FA88-44C8-719B5C9499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1638" y="2567622"/>
            <a:ext cx="876704" cy="1190654"/>
          </a:xfrm>
          <a:prstGeom prst="rect">
            <a:avLst/>
          </a:prstGeom>
          <a:ln w="6350">
            <a:solidFill>
              <a:schemeClr val="bg1"/>
            </a:solidFill>
          </a:ln>
          <a:effectLst/>
        </p:spPr>
      </p:pic>
      <p:pic>
        <p:nvPicPr>
          <p:cNvPr id="5" name="Picture 4" descr="A person in a suit with his arms crossed&#10;&#10;Description automatically generated">
            <a:extLst>
              <a:ext uri="{FF2B5EF4-FFF2-40B4-BE49-F238E27FC236}">
                <a16:creationId xmlns:a16="http://schemas.microsoft.com/office/drawing/2014/main" id="{F69FD922-228A-7C9F-7A7F-D6A62E8E8D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1636" y="1268182"/>
            <a:ext cx="876705" cy="1201111"/>
          </a:xfrm>
          <a:prstGeom prst="rect">
            <a:avLst/>
          </a:prstGeom>
          <a:ln w="6350">
            <a:solidFill>
              <a:schemeClr val="bg1"/>
            </a:solidFill>
          </a:ln>
          <a:effectLst/>
        </p:spPr>
      </p:pic>
      <p:pic>
        <p:nvPicPr>
          <p:cNvPr id="9" name="Picture 8" descr="A person in a suit and tie&#10;&#10;Description automatically generated">
            <a:extLst>
              <a:ext uri="{FF2B5EF4-FFF2-40B4-BE49-F238E27FC236}">
                <a16:creationId xmlns:a16="http://schemas.microsoft.com/office/drawing/2014/main" id="{D3AC61AC-1D36-0426-12D9-04F3E64E00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1948" y="1268149"/>
            <a:ext cx="873683" cy="1199782"/>
          </a:xfrm>
          <a:prstGeom prst="rect">
            <a:avLst/>
          </a:prstGeom>
          <a:ln w="6350">
            <a:solidFill>
              <a:schemeClr val="bg1"/>
            </a:solidFill>
          </a:ln>
          <a:effectLst/>
        </p:spPr>
      </p:pic>
      <p:pic>
        <p:nvPicPr>
          <p:cNvPr id="11" name="Picture 10" descr="A person in a blue suit&#10;&#10;Description automatically generated">
            <a:extLst>
              <a:ext uri="{FF2B5EF4-FFF2-40B4-BE49-F238E27FC236}">
                <a16:creationId xmlns:a16="http://schemas.microsoft.com/office/drawing/2014/main" id="{8AAD6EAA-057F-F70D-8CE7-AA400D5536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1949" y="2564683"/>
            <a:ext cx="873682" cy="1199783"/>
          </a:xfrm>
          <a:prstGeom prst="rect">
            <a:avLst/>
          </a:prstGeom>
          <a:ln w="6350">
            <a:solidFill>
              <a:schemeClr val="bg1"/>
            </a:solidFill>
          </a:ln>
          <a:effectLst/>
        </p:spPr>
      </p:pic>
      <p:pic>
        <p:nvPicPr>
          <p:cNvPr id="15" name="Picture 14" descr="A person in a suit&#10;&#10;Description automatically generated">
            <a:extLst>
              <a:ext uri="{FF2B5EF4-FFF2-40B4-BE49-F238E27FC236}">
                <a16:creationId xmlns:a16="http://schemas.microsoft.com/office/drawing/2014/main" id="{431943D2-E172-A73D-0ED0-956DC19141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782" y="3870152"/>
            <a:ext cx="876706" cy="1201111"/>
          </a:xfrm>
          <a:prstGeom prst="rect">
            <a:avLst/>
          </a:prstGeom>
          <a:ln w="6350">
            <a:solidFill>
              <a:schemeClr val="bg1"/>
            </a:solidFill>
          </a:ln>
          <a:effectLst/>
        </p:spPr>
      </p:pic>
      <p:pic>
        <p:nvPicPr>
          <p:cNvPr id="7" name="Picture 6" descr="A person in a suit leaning against a wall&#10;&#10;Description automatically generated">
            <a:extLst>
              <a:ext uri="{FF2B5EF4-FFF2-40B4-BE49-F238E27FC236}">
                <a16:creationId xmlns:a16="http://schemas.microsoft.com/office/drawing/2014/main" id="{3CDE04AB-6F89-B277-C174-499C413A96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346" y="3875668"/>
            <a:ext cx="878408" cy="1195844"/>
          </a:xfrm>
          <a:prstGeom prst="rect">
            <a:avLst/>
          </a:prstGeom>
          <a:ln w="6350">
            <a:solidFill>
              <a:schemeClr val="bg1"/>
            </a:solidFill>
          </a:ln>
          <a:effectLst/>
        </p:spPr>
      </p:pic>
      <p:pic>
        <p:nvPicPr>
          <p:cNvPr id="13" name="Picture 12" descr="A person with her arms crossed&#10;&#10;Description automatically generated">
            <a:extLst>
              <a:ext uri="{FF2B5EF4-FFF2-40B4-BE49-F238E27FC236}">
                <a16:creationId xmlns:a16="http://schemas.microsoft.com/office/drawing/2014/main" id="{35AB3D60-0850-9C92-CDA4-53C5D311E24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225" y="1270000"/>
            <a:ext cx="873682" cy="1199783"/>
          </a:xfrm>
          <a:prstGeom prst="rect">
            <a:avLst/>
          </a:prstGeom>
          <a:ln w="6350">
            <a:solidFill>
              <a:schemeClr val="bg1"/>
            </a:solidFill>
          </a:ln>
          <a:effectLst/>
        </p:spPr>
      </p:pic>
      <p:pic>
        <p:nvPicPr>
          <p:cNvPr id="17" name="Picture 16" descr="A person in a suit and tie&#10;&#10;Description automatically generated">
            <a:extLst>
              <a:ext uri="{FF2B5EF4-FFF2-40B4-BE49-F238E27FC236}">
                <a16:creationId xmlns:a16="http://schemas.microsoft.com/office/drawing/2014/main" id="{84072708-D412-EFB9-5810-69EDF6B7E92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302" y="2567022"/>
            <a:ext cx="876707" cy="1199783"/>
          </a:xfrm>
          <a:prstGeom prst="rect">
            <a:avLst/>
          </a:prstGeom>
          <a:ln w="6350">
            <a:solidFill>
              <a:schemeClr val="bg1"/>
            </a:solidFill>
          </a:ln>
          <a:effectLst/>
        </p:spPr>
      </p:pic>
      <p:pic>
        <p:nvPicPr>
          <p:cNvPr id="19" name="Picture 18" descr="A person in a suit and tie&#10;&#10;Description automatically generated">
            <a:extLst>
              <a:ext uri="{FF2B5EF4-FFF2-40B4-BE49-F238E27FC236}">
                <a16:creationId xmlns:a16="http://schemas.microsoft.com/office/drawing/2014/main" id="{152FDA34-D8AB-D497-78DF-0E1BEB32A60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1636" y="3864924"/>
            <a:ext cx="876704" cy="1199782"/>
          </a:xfrm>
          <a:prstGeom prst="rect">
            <a:avLst/>
          </a:prstGeom>
          <a:ln w="6350">
            <a:solidFill>
              <a:schemeClr val="bg1"/>
            </a:solidFill>
          </a:ln>
          <a:effectLst/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2F3382E-9FFF-714B-7A3F-93B4F9262310}"/>
              </a:ext>
            </a:extLst>
          </p:cNvPr>
          <p:cNvSpPr txBox="1"/>
          <p:nvPr/>
        </p:nvSpPr>
        <p:spPr>
          <a:xfrm>
            <a:off x="1517941" y="1263018"/>
            <a:ext cx="156714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Li Andersson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 err="1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numero</a:t>
            </a:r>
            <a:r>
              <a:rPr lang="en-GB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 2 (</a:t>
            </a:r>
            <a:r>
              <a:rPr lang="en-GB" sz="1200" dirty="0" err="1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Vasemmistoliitto</a:t>
            </a:r>
            <a:r>
              <a:rPr lang="en-GB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GB" sz="800" b="0" i="0" dirty="0">
                <a:solidFill>
                  <a:schemeClr val="bg1"/>
                </a:solidFill>
                <a:effectLst/>
                <a:latin typeface="Whitney Book" pitchFamily="50" charset="0"/>
                <a:cs typeface="Whitney Book" pitchFamily="50" charset="0"/>
              </a:rPr>
            </a:br>
            <a:r>
              <a:rPr lang="en-FI" sz="800" b="0" i="0" dirty="0">
                <a:solidFill>
                  <a:schemeClr val="bg1"/>
                </a:solidFill>
                <a:effectLst/>
                <a:latin typeface="Whitney Book" pitchFamily="50" charset="0"/>
                <a:cs typeface="Whitney Book" pitchFamily="50" charset="0"/>
              </a:rPr>
              <a:t>©</a:t>
            </a:r>
            <a:r>
              <a:rPr lang="fi" sz="800" dirty="0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Antti Yrjönen</a:t>
            </a:r>
            <a:endParaRPr lang="en-GB" sz="8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3A82FB-2D73-0B0E-D335-A3FDA0FD24DE}"/>
              </a:ext>
            </a:extLst>
          </p:cNvPr>
          <p:cNvSpPr txBox="1"/>
          <p:nvPr/>
        </p:nvSpPr>
        <p:spPr>
          <a:xfrm>
            <a:off x="1522447" y="2568923"/>
            <a:ext cx="17461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Olli Rehn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numero 3 (Valitsijayhdistys)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GB" sz="800" b="0" i="0" dirty="0">
                <a:solidFill>
                  <a:schemeClr val="bg1"/>
                </a:solidFill>
                <a:effectLst/>
                <a:latin typeface="Whitney Book" pitchFamily="50" charset="0"/>
                <a:cs typeface="Whitney Book" pitchFamily="50" charset="0"/>
              </a:rPr>
            </a:br>
            <a:r>
              <a:rPr lang="en-FI" sz="800" b="0" i="0" dirty="0">
                <a:solidFill>
                  <a:schemeClr val="bg1"/>
                </a:solidFill>
                <a:effectLst/>
                <a:latin typeface="Whitney Book" pitchFamily="50" charset="0"/>
                <a:cs typeface="Whitney Book" pitchFamily="50" charset="0"/>
              </a:rPr>
              <a:t>©</a:t>
            </a:r>
            <a:r>
              <a:rPr lang="en-GB" sz="800" dirty="0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ollirehn2024.fi / Anton </a:t>
            </a:r>
            <a:r>
              <a:rPr lang="en-GB" sz="800" dirty="0" err="1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Sucksdorff</a:t>
            </a:r>
            <a:endParaRPr lang="en-GB" sz="800" dirty="0">
              <a:solidFill>
                <a:schemeClr val="bg1"/>
              </a:solidFill>
              <a:latin typeface="Whitney Book" pitchFamily="50" charset="0"/>
              <a:ea typeface="Roboto"/>
              <a:cs typeface="Whitney Book" pitchFamily="50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1200" dirty="0">
              <a:solidFill>
                <a:schemeClr val="bg1"/>
              </a:solidFill>
              <a:latin typeface="Whitney Bold" pitchFamily="50" charset="0"/>
              <a:cs typeface="Whitney Bold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8E55A9-6A4F-1A1E-7218-EA54C8DFEA7D}"/>
              </a:ext>
            </a:extLst>
          </p:cNvPr>
          <p:cNvSpPr txBox="1"/>
          <p:nvPr/>
        </p:nvSpPr>
        <p:spPr>
          <a:xfrm>
            <a:off x="1522121" y="3866368"/>
            <a:ext cx="15629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Harry Harkimo numero 4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(Liike Nyt)</a:t>
            </a:r>
          </a:p>
          <a:p>
            <a:pPr>
              <a:buClr>
                <a:schemeClr val="dk1"/>
              </a:buClr>
              <a:buSzPts val="1100"/>
            </a:pPr>
            <a:br>
              <a:rPr lang="en-GB" sz="800" b="0" i="0" dirty="0">
                <a:solidFill>
                  <a:schemeClr val="bg1"/>
                </a:solidFill>
                <a:effectLst/>
                <a:latin typeface="Whitney Book" pitchFamily="50" charset="0"/>
                <a:cs typeface="Whitney Book" pitchFamily="50" charset="0"/>
              </a:rPr>
            </a:br>
            <a:r>
              <a:rPr lang="en-FI" sz="800" b="0" i="0" dirty="0">
                <a:solidFill>
                  <a:schemeClr val="bg1"/>
                </a:solidFill>
                <a:effectLst/>
                <a:latin typeface="Whitney Book" pitchFamily="50" charset="0"/>
                <a:cs typeface="Whitney Book" pitchFamily="50" charset="0"/>
              </a:rPr>
              <a:t>© </a:t>
            </a:r>
            <a:r>
              <a:rPr lang="en-GB" sz="800" dirty="0" err="1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Hjallis</a:t>
            </a:r>
            <a:r>
              <a:rPr lang="en-GB" sz="800" dirty="0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 </a:t>
            </a:r>
            <a:r>
              <a:rPr lang="en-GB" sz="800" dirty="0" err="1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Harkimo</a:t>
            </a:r>
            <a:r>
              <a:rPr lang="en-GB" sz="800" dirty="0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 / </a:t>
            </a:r>
            <a:r>
              <a:rPr lang="en-GB" sz="800" dirty="0" err="1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Liike</a:t>
            </a:r>
            <a:r>
              <a:rPr lang="en-GB" sz="800" dirty="0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 </a:t>
            </a:r>
            <a:r>
              <a:rPr lang="en-GB" sz="800" dirty="0" err="1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Nyt</a:t>
            </a:r>
            <a:endParaRPr lang="en-GB" sz="800" dirty="0">
              <a:solidFill>
                <a:schemeClr val="bg1"/>
              </a:solidFill>
              <a:latin typeface="Whitney Book" pitchFamily="50" charset="0"/>
              <a:ea typeface="Roboto"/>
              <a:cs typeface="Whitney Book" pitchFamily="50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1200" dirty="0">
              <a:solidFill>
                <a:schemeClr val="bg1"/>
              </a:solidFill>
              <a:latin typeface="Whitney Bold" pitchFamily="50" charset="0"/>
              <a:cs typeface="Whitney Bold" pitchFamily="50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3D1004-E07D-ED53-1B4E-0F7B4CC67E74}"/>
              </a:ext>
            </a:extLst>
          </p:cNvPr>
          <p:cNvSpPr txBox="1"/>
          <p:nvPr/>
        </p:nvSpPr>
        <p:spPr>
          <a:xfrm>
            <a:off x="4325373" y="1267552"/>
            <a:ext cx="15591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Jussi Halla-aho numero 5 (Perussuomalaiset)</a:t>
            </a:r>
          </a:p>
          <a:p>
            <a:pPr>
              <a:buClr>
                <a:schemeClr val="dk1"/>
              </a:buClr>
              <a:buSzPts val="1100"/>
            </a:pPr>
            <a:br>
              <a:rPr lang="en-GB" sz="800" b="0" i="0" dirty="0">
                <a:solidFill>
                  <a:schemeClr val="bg1"/>
                </a:solidFill>
                <a:effectLst/>
                <a:latin typeface="Whitney Book" pitchFamily="50" charset="0"/>
                <a:cs typeface="Whitney Book" pitchFamily="50" charset="0"/>
              </a:rPr>
            </a:br>
            <a:r>
              <a:rPr lang="en-FI" sz="800" b="0" i="0" dirty="0">
                <a:solidFill>
                  <a:schemeClr val="bg1"/>
                </a:solidFill>
                <a:effectLst/>
                <a:latin typeface="Whitney Book" pitchFamily="50" charset="0"/>
                <a:cs typeface="Whitney Book" pitchFamily="50" charset="0"/>
              </a:rPr>
              <a:t>©</a:t>
            </a:r>
            <a:r>
              <a:rPr lang="en-GB" sz="800" dirty="0" err="1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Perussuomalaiset</a:t>
            </a:r>
            <a:r>
              <a:rPr lang="en-GB" sz="800" dirty="0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 </a:t>
            </a:r>
            <a:r>
              <a:rPr lang="en-GB" sz="800" dirty="0" err="1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rp</a:t>
            </a:r>
            <a:endParaRPr lang="en-GB" sz="800" dirty="0">
              <a:solidFill>
                <a:schemeClr val="bg1"/>
              </a:solidFill>
              <a:latin typeface="Whitney Book" pitchFamily="50" charset="0"/>
              <a:ea typeface="Roboto"/>
              <a:cs typeface="Whitney Book" pitchFamily="50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1200" dirty="0">
              <a:solidFill>
                <a:schemeClr val="bg1"/>
              </a:solidFill>
              <a:latin typeface="Whitney Bold" pitchFamily="50" charset="0"/>
              <a:cs typeface="Whitney Bold" pitchFamily="50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700157-769C-390B-9C49-EF7C840826EC}"/>
              </a:ext>
            </a:extLst>
          </p:cNvPr>
          <p:cNvSpPr txBox="1"/>
          <p:nvPr/>
        </p:nvSpPr>
        <p:spPr>
          <a:xfrm>
            <a:off x="4320297" y="2564388"/>
            <a:ext cx="135756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Jutta Urpilainen numero 6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(SDP)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GB" sz="800" b="0" i="0" dirty="0">
                <a:solidFill>
                  <a:schemeClr val="bg1"/>
                </a:solidFill>
                <a:effectLst/>
                <a:latin typeface="Whitney Book" pitchFamily="50" charset="0"/>
                <a:cs typeface="Whitney Book" pitchFamily="50" charset="0"/>
              </a:rPr>
            </a:br>
            <a:r>
              <a:rPr lang="en-FI" sz="800" b="0" i="0" dirty="0">
                <a:solidFill>
                  <a:schemeClr val="bg1"/>
                </a:solidFill>
                <a:effectLst/>
                <a:latin typeface="Whitney Book" pitchFamily="50" charset="0"/>
                <a:cs typeface="Whitney Book" pitchFamily="50" charset="0"/>
              </a:rPr>
              <a:t>©</a:t>
            </a:r>
            <a:r>
              <a:rPr lang="fi-FI" sz="8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SDP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9F5B04-81BF-1BF6-0B0C-E32D95B4B662}"/>
              </a:ext>
            </a:extLst>
          </p:cNvPr>
          <p:cNvSpPr txBox="1"/>
          <p:nvPr/>
        </p:nvSpPr>
        <p:spPr>
          <a:xfrm>
            <a:off x="4324582" y="3866368"/>
            <a:ext cx="15187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Mika Aaltola numero </a:t>
            </a:r>
            <a:r>
              <a:rPr lang="fi-FI" sz="120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7 (Valitsijayhdistys</a:t>
            </a:r>
            <a:r>
              <a:rPr lang="fi-FI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)</a:t>
            </a:r>
          </a:p>
          <a:p>
            <a:pPr>
              <a:buClr>
                <a:schemeClr val="dk1"/>
              </a:buClr>
              <a:buSzPts val="1100"/>
            </a:pPr>
            <a:br>
              <a:rPr lang="en-GB" sz="800" b="0" i="0" dirty="0">
                <a:solidFill>
                  <a:schemeClr val="bg1"/>
                </a:solidFill>
                <a:effectLst/>
                <a:latin typeface="Whitney Book" pitchFamily="50" charset="0"/>
                <a:cs typeface="Whitney Book" pitchFamily="50" charset="0"/>
              </a:rPr>
            </a:br>
            <a:r>
              <a:rPr lang="en-FI" sz="800" b="0" i="0" dirty="0">
                <a:solidFill>
                  <a:schemeClr val="bg1"/>
                </a:solidFill>
                <a:effectLst/>
                <a:latin typeface="Whitney Book" pitchFamily="50" charset="0"/>
                <a:cs typeface="Whitney Book" pitchFamily="50" charset="0"/>
              </a:rPr>
              <a:t>©</a:t>
            </a:r>
            <a:r>
              <a:rPr lang="en-GB" sz="800" dirty="0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aaltola2024.fi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1200" dirty="0">
              <a:solidFill>
                <a:schemeClr val="bg1"/>
              </a:solidFill>
              <a:latin typeface="Whitney Bold" pitchFamily="50" charset="0"/>
              <a:cs typeface="Whitney Bold" pitchFamily="50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DB900E-55DF-F036-4983-F36BE9BBF4FA}"/>
              </a:ext>
            </a:extLst>
          </p:cNvPr>
          <p:cNvSpPr txBox="1"/>
          <p:nvPr/>
        </p:nvSpPr>
        <p:spPr>
          <a:xfrm>
            <a:off x="7056544" y="1267552"/>
            <a:ext cx="13575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Alexander Stubb numero 8 (Kokoomus)</a:t>
            </a:r>
          </a:p>
          <a:p>
            <a:pPr>
              <a:buClr>
                <a:schemeClr val="dk1"/>
              </a:buClr>
              <a:buSzPts val="1100"/>
            </a:pPr>
            <a:br>
              <a:rPr lang="en-GB" sz="800" b="0" i="0" dirty="0">
                <a:solidFill>
                  <a:schemeClr val="bg1"/>
                </a:solidFill>
                <a:effectLst/>
                <a:latin typeface="Whitney Book" pitchFamily="50" charset="0"/>
                <a:cs typeface="Whitney Book" pitchFamily="50" charset="0"/>
              </a:rPr>
            </a:br>
            <a:r>
              <a:rPr lang="en-FI" sz="800" b="0" i="0" dirty="0">
                <a:solidFill>
                  <a:schemeClr val="bg1"/>
                </a:solidFill>
                <a:effectLst/>
                <a:latin typeface="Whitney Book" pitchFamily="50" charset="0"/>
                <a:cs typeface="Whitney Book" pitchFamily="50" charset="0"/>
              </a:rPr>
              <a:t>©</a:t>
            </a:r>
            <a:r>
              <a:rPr lang="en-GB" sz="800" dirty="0" err="1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Jussi</a:t>
            </a:r>
            <a:r>
              <a:rPr lang="en-GB" sz="800" dirty="0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 </a:t>
            </a:r>
            <a:r>
              <a:rPr lang="en-GB" sz="800" dirty="0" err="1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Ratilainen</a:t>
            </a:r>
            <a:endParaRPr lang="en-GB" sz="800" dirty="0">
              <a:solidFill>
                <a:schemeClr val="bg1"/>
              </a:solidFill>
              <a:latin typeface="Whitney Book" pitchFamily="50" charset="0"/>
              <a:ea typeface="Roboto"/>
              <a:cs typeface="Whitney Book" pitchFamily="50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1200" dirty="0">
              <a:solidFill>
                <a:schemeClr val="bg1"/>
              </a:solidFill>
              <a:latin typeface="Whitney Bold" pitchFamily="50" charset="0"/>
              <a:cs typeface="Whitney Bold" pitchFamily="50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8C90C1-144B-1C23-EF5B-87CEAA62C1D0}"/>
              </a:ext>
            </a:extLst>
          </p:cNvPr>
          <p:cNvSpPr txBox="1"/>
          <p:nvPr/>
        </p:nvSpPr>
        <p:spPr>
          <a:xfrm>
            <a:off x="7066780" y="2568922"/>
            <a:ext cx="17642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Sari </a:t>
            </a:r>
            <a:r>
              <a:rPr lang="fi-FI" sz="1200" dirty="0" err="1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Essayah</a:t>
            </a:r>
            <a:r>
              <a:rPr lang="fi-FI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numero 9 (Kristillisdemokraatit)</a:t>
            </a:r>
          </a:p>
          <a:p>
            <a:pPr>
              <a:buClr>
                <a:schemeClr val="dk1"/>
              </a:buClr>
              <a:buSzPts val="1100"/>
            </a:pPr>
            <a:br>
              <a:rPr lang="en-GB" sz="800" b="0" i="0" dirty="0">
                <a:solidFill>
                  <a:schemeClr val="bg1"/>
                </a:solidFill>
                <a:effectLst/>
                <a:latin typeface="Whitney Book" pitchFamily="50" charset="0"/>
                <a:cs typeface="Whitney Book" pitchFamily="50" charset="0"/>
              </a:rPr>
            </a:br>
            <a:r>
              <a:rPr lang="en-FI" sz="800" b="0" i="0" dirty="0">
                <a:solidFill>
                  <a:schemeClr val="bg1"/>
                </a:solidFill>
                <a:effectLst/>
                <a:latin typeface="Whitney Book" pitchFamily="50" charset="0"/>
                <a:cs typeface="Whitney Book" pitchFamily="50" charset="0"/>
              </a:rPr>
              <a:t>©</a:t>
            </a:r>
            <a:r>
              <a:rPr lang="en-GB" sz="800" dirty="0" err="1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Merja</a:t>
            </a:r>
            <a:r>
              <a:rPr lang="en-GB" sz="800" dirty="0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 </a:t>
            </a:r>
            <a:r>
              <a:rPr lang="en-GB" sz="800" dirty="0" err="1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Eräpolku</a:t>
            </a:r>
            <a:endParaRPr lang="en-GB" sz="800" dirty="0">
              <a:solidFill>
                <a:schemeClr val="bg1"/>
              </a:solidFill>
              <a:latin typeface="Whitney Book" pitchFamily="50" charset="0"/>
              <a:ea typeface="Roboto"/>
              <a:cs typeface="Whitney Book" pitchFamily="50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1200" dirty="0">
              <a:solidFill>
                <a:schemeClr val="bg1"/>
              </a:solidFill>
              <a:latin typeface="Whitney Bold" pitchFamily="50" charset="0"/>
              <a:cs typeface="Whitney Bold" pitchFamily="50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831945-742E-1D0C-5778-9D0EF6D2F806}"/>
              </a:ext>
            </a:extLst>
          </p:cNvPr>
          <p:cNvSpPr txBox="1"/>
          <p:nvPr/>
        </p:nvSpPr>
        <p:spPr>
          <a:xfrm>
            <a:off x="7072061" y="3866368"/>
            <a:ext cx="18038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 err="1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Pekka</a:t>
            </a:r>
            <a:r>
              <a:rPr lang="en-GB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 Haavisto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 err="1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numero</a:t>
            </a:r>
            <a:r>
              <a:rPr lang="en-GB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 10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(</a:t>
            </a:r>
            <a:r>
              <a:rPr lang="en-GB" sz="1200" dirty="0" err="1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Valitsijayhdistys</a:t>
            </a:r>
            <a:r>
              <a:rPr lang="en-GB" sz="1200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</a:rPr>
              <a:t>) </a:t>
            </a:r>
          </a:p>
          <a:p>
            <a:pPr>
              <a:buClr>
                <a:schemeClr val="dk1"/>
              </a:buClr>
              <a:buSzPts val="1100"/>
            </a:pPr>
            <a:br>
              <a:rPr lang="en-GB" sz="800" b="0" i="0" dirty="0">
                <a:solidFill>
                  <a:schemeClr val="bg1"/>
                </a:solidFill>
                <a:effectLst/>
                <a:latin typeface="Whitney Book" pitchFamily="50" charset="0"/>
                <a:cs typeface="Whitney Book" pitchFamily="50" charset="0"/>
              </a:rPr>
            </a:br>
            <a:r>
              <a:rPr lang="en-FI" sz="800" b="0" i="0" dirty="0">
                <a:solidFill>
                  <a:schemeClr val="bg1"/>
                </a:solidFill>
                <a:effectLst/>
                <a:latin typeface="Whitney Book" pitchFamily="50" charset="0"/>
                <a:cs typeface="Whitney Book" pitchFamily="50" charset="0"/>
              </a:rPr>
              <a:t>©</a:t>
            </a:r>
            <a:r>
              <a:rPr lang="en-GB" sz="800" dirty="0" err="1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Mahdollisuuksien</a:t>
            </a:r>
            <a:r>
              <a:rPr lang="en-GB" sz="800" dirty="0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 Suomi 2030 </a:t>
            </a:r>
            <a:r>
              <a:rPr lang="en-GB" sz="800" dirty="0" err="1">
                <a:solidFill>
                  <a:schemeClr val="bg1"/>
                </a:solidFill>
                <a:latin typeface="Whitney Book" pitchFamily="50" charset="0"/>
                <a:ea typeface="Roboto"/>
                <a:cs typeface="Whitney Book" pitchFamily="50" charset="0"/>
                <a:sym typeface="Roboto"/>
              </a:rPr>
              <a:t>ry</a:t>
            </a:r>
            <a:endParaRPr lang="en-GB" sz="800" dirty="0">
              <a:solidFill>
                <a:schemeClr val="bg1"/>
              </a:solidFill>
              <a:latin typeface="Whitney Book" pitchFamily="50" charset="0"/>
              <a:ea typeface="Roboto"/>
              <a:cs typeface="Whitney Book" pitchFamily="50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 dirty="0">
              <a:solidFill>
                <a:schemeClr val="bg1"/>
              </a:solidFill>
              <a:latin typeface="Whitney Bold" pitchFamily="50" charset="0"/>
              <a:cs typeface="Whitney Bold" pitchFamily="50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/>
          <p:nvPr/>
        </p:nvSpPr>
        <p:spPr>
          <a:xfrm>
            <a:off x="2731274" y="1874303"/>
            <a:ext cx="1454400" cy="1660200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/>
          <p:nvPr/>
        </p:nvSpPr>
        <p:spPr>
          <a:xfrm>
            <a:off x="4958328" y="1874303"/>
            <a:ext cx="1454400" cy="1660200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84;p5">
            <a:extLst>
              <a:ext uri="{FF2B5EF4-FFF2-40B4-BE49-F238E27FC236}">
                <a16:creationId xmlns:a16="http://schemas.microsoft.com/office/drawing/2014/main" id="{65E7EC08-7A8D-0C0E-1D2C-E3A3FD85C67F}"/>
              </a:ext>
            </a:extLst>
          </p:cNvPr>
          <p:cNvSpPr/>
          <p:nvPr/>
        </p:nvSpPr>
        <p:spPr>
          <a:xfrm>
            <a:off x="95096" y="254094"/>
            <a:ext cx="8931705" cy="961347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fi" sz="2000" i="0" u="none" strike="noStrike" cap="none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  <a:sym typeface="Arial"/>
              </a:rPr>
              <a:t>KUMPAA HEISTÄ ÄÄNESTÄISIT SUOMEN SEURAAVAKSI PRESIDENTIKSI?</a:t>
            </a:r>
            <a:endParaRPr sz="2000" i="0" u="none" strike="noStrike" cap="none" dirty="0">
              <a:solidFill>
                <a:schemeClr val="bg1"/>
              </a:solidFill>
              <a:latin typeface="Whitney Bold" pitchFamily="50" charset="0"/>
              <a:cs typeface="Whitney Bold" pitchFamily="50" charset="0"/>
              <a:sym typeface="Arial"/>
            </a:endParaRPr>
          </a:p>
        </p:txBody>
      </p:sp>
      <p:sp>
        <p:nvSpPr>
          <p:cNvPr id="10" name="Google Shape;86;p5">
            <a:extLst>
              <a:ext uri="{FF2B5EF4-FFF2-40B4-BE49-F238E27FC236}">
                <a16:creationId xmlns:a16="http://schemas.microsoft.com/office/drawing/2014/main" id="{E4BC0E76-8BE0-6478-AC29-4F3BB7406B80}"/>
              </a:ext>
            </a:extLst>
          </p:cNvPr>
          <p:cNvSpPr/>
          <p:nvPr/>
        </p:nvSpPr>
        <p:spPr>
          <a:xfrm>
            <a:off x="3199506" y="1012583"/>
            <a:ext cx="2744987" cy="40571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i" sz="1600" b="1" i="0" u="none" strike="noStrike" cap="none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  <a:sym typeface="Arial"/>
              </a:rPr>
              <a:t>Presidentinvaali: kierros 2</a:t>
            </a:r>
            <a:endParaRPr sz="1600" b="1" i="0" u="none" strike="noStrike" cap="none" dirty="0">
              <a:solidFill>
                <a:schemeClr val="bg1"/>
              </a:solidFill>
              <a:latin typeface="Whitney Book" pitchFamily="50" charset="0"/>
              <a:cs typeface="Whitney Book" pitchFamily="50" charset="0"/>
              <a:sym typeface="Arial"/>
            </a:endParaRPr>
          </a:p>
        </p:txBody>
      </p:sp>
      <p:pic>
        <p:nvPicPr>
          <p:cNvPr id="2" name="Google Shape;54;g2a6f4500578_0_78">
            <a:extLst>
              <a:ext uri="{FF2B5EF4-FFF2-40B4-BE49-F238E27FC236}">
                <a16:creationId xmlns:a16="http://schemas.microsoft.com/office/drawing/2014/main" id="{CB908998-4039-77EA-DD12-B67CDFDFC0EC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670" y="4414529"/>
            <a:ext cx="676581" cy="372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/>
          <p:nvPr/>
        </p:nvSpPr>
        <p:spPr>
          <a:xfrm>
            <a:off x="823250" y="3592425"/>
            <a:ext cx="1041600" cy="447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1D875A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1100" dirty="0"/>
              <a:t>L</a:t>
            </a:r>
            <a:r>
              <a:rPr lang="f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innan juhlat 6.12.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187050" y="2892275"/>
            <a:ext cx="1041600" cy="447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1D875A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1100" dirty="0"/>
              <a:t>V</a:t>
            </a:r>
            <a:r>
              <a:rPr lang="f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altiopäivien avaaminen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2251875" y="3592425"/>
            <a:ext cx="1041600" cy="447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1D875A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1100" dirty="0"/>
              <a:t>A</a:t>
            </a:r>
            <a:r>
              <a:rPr lang="f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rvomerkit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2062925" y="344500"/>
            <a:ext cx="1080500" cy="447600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11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U</a:t>
            </a:r>
            <a:r>
              <a:rPr lang="f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lkopolitiikka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689925" y="298100"/>
            <a:ext cx="1041600" cy="447600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11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Y</a:t>
            </a:r>
            <a:r>
              <a:rPr lang="f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lipäällikkö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187050" y="1044325"/>
            <a:ext cx="1041600" cy="447600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11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</a:t>
            </a:r>
            <a:r>
              <a:rPr lang="f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rmahdus-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oikeus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187050" y="1790550"/>
            <a:ext cx="1041600" cy="447600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11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N</a:t>
            </a:r>
            <a:r>
              <a:rPr lang="f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imitykset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7240750" y="670150"/>
            <a:ext cx="1585500" cy="447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1100" dirty="0"/>
              <a:t>H</a:t>
            </a:r>
            <a:r>
              <a:rPr lang="f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allituksen nimitys ja eron myöntäminen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5613600" y="670150"/>
            <a:ext cx="1041600" cy="447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1100" dirty="0"/>
              <a:t>L</a:t>
            </a:r>
            <a:r>
              <a:rPr lang="f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ain säätäminen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7"/>
          <p:cNvSpPr/>
          <p:nvPr/>
        </p:nvSpPr>
        <p:spPr>
          <a:xfrm>
            <a:off x="4304374" y="4081138"/>
            <a:ext cx="980325" cy="447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930F0F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i" sz="1000" dirty="0"/>
              <a:t>H</a:t>
            </a:r>
            <a:r>
              <a:rPr lang="fi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istoriallinen instituutio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7"/>
          <p:cNvSpPr/>
          <p:nvPr/>
        </p:nvSpPr>
        <p:spPr>
          <a:xfrm>
            <a:off x="7929800" y="3339875"/>
            <a:ext cx="1041600" cy="56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930F0F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1100" dirty="0"/>
              <a:t>P</a:t>
            </a:r>
            <a:r>
              <a:rPr lang="f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residentin mielipidettä arvostetaan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7"/>
          <p:cNvSpPr/>
          <p:nvPr/>
        </p:nvSpPr>
        <p:spPr>
          <a:xfrm>
            <a:off x="6952275" y="73250"/>
            <a:ext cx="1041600" cy="335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i" sz="900" dirty="0"/>
              <a:t>V</a:t>
            </a:r>
            <a:r>
              <a:rPr lang="fi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ain palautusoikeus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7"/>
          <p:cNvSpPr/>
          <p:nvPr/>
        </p:nvSpPr>
        <p:spPr>
          <a:xfrm>
            <a:off x="3368750" y="596850"/>
            <a:ext cx="1115100" cy="447600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11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</a:t>
            </a:r>
            <a:r>
              <a:rPr lang="f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duskunnan hajottaminen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7"/>
          <p:cNvSpPr/>
          <p:nvPr/>
        </p:nvSpPr>
        <p:spPr>
          <a:xfrm>
            <a:off x="4572000" y="73250"/>
            <a:ext cx="1041600" cy="335400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i" sz="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</a:t>
            </a:r>
            <a:r>
              <a:rPr lang="fi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ääministerin aloite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7"/>
          <p:cNvSpPr/>
          <p:nvPr/>
        </p:nvSpPr>
        <p:spPr>
          <a:xfrm>
            <a:off x="5252950" y="3420675"/>
            <a:ext cx="1177800" cy="447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930F0F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1100" dirty="0"/>
              <a:t>M</a:t>
            </a:r>
            <a:r>
              <a:rPr lang="f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istä syntyy?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7"/>
          <p:cNvSpPr/>
          <p:nvPr/>
        </p:nvSpPr>
        <p:spPr>
          <a:xfrm>
            <a:off x="2525450" y="4583750"/>
            <a:ext cx="1585500" cy="447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930F0F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i" sz="1000" dirty="0"/>
              <a:t>V</a:t>
            </a:r>
            <a:r>
              <a:rPr lang="fi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ahvan johtajan kaipuu korostuu kriisiaikoina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7"/>
          <p:cNvSpPr/>
          <p:nvPr/>
        </p:nvSpPr>
        <p:spPr>
          <a:xfrm>
            <a:off x="6625200" y="4081150"/>
            <a:ext cx="951600" cy="447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930F0F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i" sz="1000" dirty="0"/>
              <a:t>S</a:t>
            </a:r>
            <a:r>
              <a:rPr lang="fi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uora kansanvaali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7"/>
          <p:cNvSpPr/>
          <p:nvPr/>
        </p:nvSpPr>
        <p:spPr>
          <a:xfrm>
            <a:off x="5479150" y="4081138"/>
            <a:ext cx="951600" cy="447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930F0F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i" sz="1000" dirty="0"/>
              <a:t>K</a:t>
            </a:r>
            <a:r>
              <a:rPr lang="fi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arisma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7"/>
          <p:cNvSpPr/>
          <p:nvPr/>
        </p:nvSpPr>
        <p:spPr>
          <a:xfrm>
            <a:off x="7874650" y="4279075"/>
            <a:ext cx="951600" cy="724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930F0F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i" sz="1000" dirty="0"/>
              <a:t>V</a:t>
            </a:r>
            <a:r>
              <a:rPr lang="fi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aikeasti mitattavaa vaikutus-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i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valtaa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7"/>
          <p:cNvSpPr/>
          <p:nvPr/>
        </p:nvSpPr>
        <p:spPr>
          <a:xfrm>
            <a:off x="5088500" y="4741625"/>
            <a:ext cx="1987800" cy="335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930F0F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i" sz="1000" dirty="0"/>
              <a:t>P</a:t>
            </a:r>
            <a:r>
              <a:rPr lang="fi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uoluepolitiikan yläpuolella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" name="Google Shape;125;p7"/>
          <p:cNvCxnSpPr>
            <a:cxnSpLocks/>
            <a:stCxn id="101" idx="1"/>
          </p:cNvCxnSpPr>
          <p:nvPr/>
        </p:nvCxnSpPr>
        <p:spPr>
          <a:xfrm flipH="1">
            <a:off x="1277050" y="1710912"/>
            <a:ext cx="343950" cy="218688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26" name="Google Shape;126;p7"/>
          <p:cNvCxnSpPr>
            <a:cxnSpLocks/>
          </p:cNvCxnSpPr>
          <p:nvPr/>
        </p:nvCxnSpPr>
        <p:spPr>
          <a:xfrm flipH="1" flipV="1">
            <a:off x="1277650" y="1379249"/>
            <a:ext cx="392350" cy="291201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27" name="Google Shape;127;p7"/>
          <p:cNvCxnSpPr>
            <a:cxnSpLocks/>
          </p:cNvCxnSpPr>
          <p:nvPr/>
        </p:nvCxnSpPr>
        <p:spPr>
          <a:xfrm flipH="1" flipV="1">
            <a:off x="1670000" y="792100"/>
            <a:ext cx="343675" cy="587149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28" name="Google Shape;128;p7"/>
          <p:cNvCxnSpPr>
            <a:cxnSpLocks/>
          </p:cNvCxnSpPr>
          <p:nvPr/>
        </p:nvCxnSpPr>
        <p:spPr>
          <a:xfrm flipV="1">
            <a:off x="3052500" y="1101650"/>
            <a:ext cx="613300" cy="56880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29" name="Google Shape;129;p7"/>
          <p:cNvCxnSpPr>
            <a:cxnSpLocks/>
            <a:stCxn id="101" idx="0"/>
          </p:cNvCxnSpPr>
          <p:nvPr/>
        </p:nvCxnSpPr>
        <p:spPr>
          <a:xfrm flipV="1">
            <a:off x="2335300" y="820550"/>
            <a:ext cx="131650" cy="558699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30" name="Google Shape;130;p7"/>
          <p:cNvCxnSpPr>
            <a:cxnSpLocks/>
            <a:stCxn id="118" idx="2"/>
          </p:cNvCxnSpPr>
          <p:nvPr/>
        </p:nvCxnSpPr>
        <p:spPr>
          <a:xfrm flipH="1">
            <a:off x="4518212" y="408650"/>
            <a:ext cx="574588" cy="26150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31" name="Google Shape;131;p7"/>
          <p:cNvCxnSpPr>
            <a:cxnSpLocks/>
            <a:stCxn id="104" idx="1"/>
          </p:cNvCxnSpPr>
          <p:nvPr/>
        </p:nvCxnSpPr>
        <p:spPr>
          <a:xfrm flipH="1">
            <a:off x="1277050" y="2836562"/>
            <a:ext cx="265035" cy="133333"/>
          </a:xfrm>
          <a:prstGeom prst="straightConnector1">
            <a:avLst/>
          </a:prstGeom>
          <a:noFill/>
          <a:ln w="28575" cap="flat" cmpd="sng">
            <a:solidFill>
              <a:srgbClr val="1D875A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32" name="Google Shape;132;p7"/>
          <p:cNvCxnSpPr>
            <a:cxnSpLocks/>
          </p:cNvCxnSpPr>
          <p:nvPr/>
        </p:nvCxnSpPr>
        <p:spPr>
          <a:xfrm flipH="1">
            <a:off x="1588400" y="3117225"/>
            <a:ext cx="486450" cy="447600"/>
          </a:xfrm>
          <a:prstGeom prst="straightConnector1">
            <a:avLst/>
          </a:prstGeom>
          <a:noFill/>
          <a:ln w="28575" cap="flat" cmpd="sng">
            <a:solidFill>
              <a:srgbClr val="1D875A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33" name="Google Shape;133;p7"/>
          <p:cNvCxnSpPr>
            <a:cxnSpLocks/>
          </p:cNvCxnSpPr>
          <p:nvPr/>
        </p:nvCxnSpPr>
        <p:spPr>
          <a:xfrm>
            <a:off x="2571800" y="3117663"/>
            <a:ext cx="155900" cy="429447"/>
          </a:xfrm>
          <a:prstGeom prst="straightConnector1">
            <a:avLst/>
          </a:prstGeom>
          <a:noFill/>
          <a:ln w="28575" cap="flat" cmpd="sng">
            <a:solidFill>
              <a:srgbClr val="1D875A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34" name="Google Shape;134;p7"/>
          <p:cNvCxnSpPr>
            <a:cxnSpLocks/>
          </p:cNvCxnSpPr>
          <p:nvPr/>
        </p:nvCxnSpPr>
        <p:spPr>
          <a:xfrm flipH="1">
            <a:off x="6450775" y="3117675"/>
            <a:ext cx="480675" cy="344331"/>
          </a:xfrm>
          <a:prstGeom prst="straightConnector1">
            <a:avLst/>
          </a:prstGeom>
          <a:noFill/>
          <a:ln w="28575" cap="flat" cmpd="sng">
            <a:solidFill>
              <a:srgbClr val="930F0F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35" name="Google Shape;135;p7"/>
          <p:cNvCxnSpPr>
            <a:cxnSpLocks/>
          </p:cNvCxnSpPr>
          <p:nvPr/>
        </p:nvCxnSpPr>
        <p:spPr>
          <a:xfrm flipH="1" flipV="1">
            <a:off x="6625200" y="1143000"/>
            <a:ext cx="475800" cy="365350"/>
          </a:xfrm>
          <a:prstGeom prst="straightConnector1">
            <a:avLst/>
          </a:prstGeom>
          <a:noFill/>
          <a:ln w="28575" cap="flat" cmpd="sng">
            <a:solidFill>
              <a:srgbClr val="CC660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36" name="Google Shape;136;p7"/>
          <p:cNvCxnSpPr>
            <a:cxnSpLocks/>
          </p:cNvCxnSpPr>
          <p:nvPr/>
        </p:nvCxnSpPr>
        <p:spPr>
          <a:xfrm>
            <a:off x="7519700" y="3117275"/>
            <a:ext cx="372501" cy="303400"/>
          </a:xfrm>
          <a:prstGeom prst="straightConnector1">
            <a:avLst/>
          </a:prstGeom>
          <a:noFill/>
          <a:ln w="28575" cap="flat" cmpd="sng">
            <a:solidFill>
              <a:srgbClr val="930F0F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37" name="Google Shape;137;p7"/>
          <p:cNvCxnSpPr>
            <a:cxnSpLocks/>
            <a:stCxn id="116" idx="2"/>
          </p:cNvCxnSpPr>
          <p:nvPr/>
        </p:nvCxnSpPr>
        <p:spPr>
          <a:xfrm flipH="1">
            <a:off x="6679400" y="408650"/>
            <a:ext cx="793675" cy="337050"/>
          </a:xfrm>
          <a:prstGeom prst="straightConnector1">
            <a:avLst/>
          </a:prstGeom>
          <a:noFill/>
          <a:ln w="28575" cap="flat" cmpd="sng">
            <a:solidFill>
              <a:srgbClr val="CC660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38" name="Google Shape;138;p7"/>
          <p:cNvCxnSpPr>
            <a:cxnSpLocks/>
            <a:stCxn id="121" idx="0"/>
          </p:cNvCxnSpPr>
          <p:nvPr/>
        </p:nvCxnSpPr>
        <p:spPr>
          <a:xfrm flipH="1" flipV="1">
            <a:off x="6450775" y="3845650"/>
            <a:ext cx="650225" cy="235500"/>
          </a:xfrm>
          <a:prstGeom prst="straightConnector1">
            <a:avLst/>
          </a:prstGeom>
          <a:noFill/>
          <a:ln w="28575" cap="flat" cmpd="sng">
            <a:solidFill>
              <a:srgbClr val="930F0F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39" name="Google Shape;139;p7"/>
          <p:cNvCxnSpPr>
            <a:cxnSpLocks/>
            <a:stCxn id="122" idx="0"/>
          </p:cNvCxnSpPr>
          <p:nvPr/>
        </p:nvCxnSpPr>
        <p:spPr>
          <a:xfrm flipV="1">
            <a:off x="5954950" y="3908675"/>
            <a:ext cx="0" cy="172463"/>
          </a:xfrm>
          <a:prstGeom prst="straightConnector1">
            <a:avLst/>
          </a:prstGeom>
          <a:noFill/>
          <a:ln w="28575" cap="flat" cmpd="sng">
            <a:solidFill>
              <a:srgbClr val="930F0F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40" name="Google Shape;140;p7"/>
          <p:cNvCxnSpPr>
            <a:cxnSpLocks/>
            <a:stCxn id="114" idx="0"/>
          </p:cNvCxnSpPr>
          <p:nvPr/>
        </p:nvCxnSpPr>
        <p:spPr>
          <a:xfrm flipV="1">
            <a:off x="4794537" y="3821800"/>
            <a:ext cx="418032" cy="259338"/>
          </a:xfrm>
          <a:prstGeom prst="straightConnector1">
            <a:avLst/>
          </a:prstGeom>
          <a:noFill/>
          <a:ln w="28575" cap="flat" cmpd="sng">
            <a:solidFill>
              <a:srgbClr val="930F0F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41" name="Google Shape;141;p7"/>
          <p:cNvCxnSpPr>
            <a:cxnSpLocks/>
          </p:cNvCxnSpPr>
          <p:nvPr/>
        </p:nvCxnSpPr>
        <p:spPr>
          <a:xfrm flipV="1">
            <a:off x="7410450" y="1161772"/>
            <a:ext cx="266700" cy="346578"/>
          </a:xfrm>
          <a:prstGeom prst="straightConnector1">
            <a:avLst/>
          </a:prstGeom>
          <a:noFill/>
          <a:ln w="28575" cap="flat" cmpd="sng">
            <a:solidFill>
              <a:srgbClr val="CC660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42" name="Google Shape;142;p7"/>
          <p:cNvCxnSpPr>
            <a:cxnSpLocks/>
            <a:stCxn id="114" idx="1"/>
          </p:cNvCxnSpPr>
          <p:nvPr/>
        </p:nvCxnSpPr>
        <p:spPr>
          <a:xfrm flipH="1">
            <a:off x="3992800" y="4304938"/>
            <a:ext cx="311574" cy="241712"/>
          </a:xfrm>
          <a:prstGeom prst="straightConnector1">
            <a:avLst/>
          </a:prstGeom>
          <a:noFill/>
          <a:ln w="28575" cap="flat" cmpd="sng">
            <a:solidFill>
              <a:srgbClr val="930F0F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43" name="Google Shape;143;p7"/>
          <p:cNvCxnSpPr>
            <a:cxnSpLocks/>
          </p:cNvCxnSpPr>
          <p:nvPr/>
        </p:nvCxnSpPr>
        <p:spPr>
          <a:xfrm flipH="1">
            <a:off x="6563075" y="4506125"/>
            <a:ext cx="116325" cy="195076"/>
          </a:xfrm>
          <a:prstGeom prst="straightConnector1">
            <a:avLst/>
          </a:prstGeom>
          <a:noFill/>
          <a:ln w="28575" cap="flat" cmpd="sng">
            <a:solidFill>
              <a:srgbClr val="930F0F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44" name="Google Shape;144;p7"/>
          <p:cNvCxnSpPr>
            <a:cxnSpLocks/>
            <a:stCxn id="115" idx="2"/>
          </p:cNvCxnSpPr>
          <p:nvPr/>
        </p:nvCxnSpPr>
        <p:spPr>
          <a:xfrm flipH="1">
            <a:off x="8366516" y="3908675"/>
            <a:ext cx="84084" cy="316146"/>
          </a:xfrm>
          <a:prstGeom prst="straightConnector1">
            <a:avLst/>
          </a:prstGeom>
          <a:noFill/>
          <a:ln w="28575" cap="flat" cmpd="sng">
            <a:solidFill>
              <a:srgbClr val="930F0F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sp>
        <p:nvSpPr>
          <p:cNvPr id="101" name="Google Shape;101;p7"/>
          <p:cNvSpPr/>
          <p:nvPr/>
        </p:nvSpPr>
        <p:spPr>
          <a:xfrm>
            <a:off x="1621000" y="1379249"/>
            <a:ext cx="1428600" cy="663325"/>
          </a:xfrm>
          <a:prstGeom prst="rect">
            <a:avLst/>
          </a:prstGeom>
          <a:solidFill>
            <a:srgbClr val="0070C0"/>
          </a:solidFill>
          <a:ln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i" sz="15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T</a:t>
            </a:r>
            <a:r>
              <a:rPr lang="fi" sz="15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odellista valtaa</a:t>
            </a:r>
            <a:endParaRPr sz="15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1542085" y="2518999"/>
            <a:ext cx="1523315" cy="635125"/>
          </a:xfrm>
          <a:prstGeom prst="rect">
            <a:avLst/>
          </a:prstGeom>
          <a:solidFill>
            <a:srgbClr val="1D875A"/>
          </a:solidFill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b="1" dirty="0">
                <a:solidFill>
                  <a:schemeClr val="bg1"/>
                </a:solidFill>
              </a:rPr>
              <a:t>S</a:t>
            </a:r>
            <a:r>
              <a:rPr lang="fi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eremoniallista valtaa</a:t>
            </a:r>
            <a:endParaRPr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6450775" y="1488150"/>
            <a:ext cx="1543100" cy="568800"/>
          </a:xfrm>
          <a:prstGeom prst="rect">
            <a:avLst/>
          </a:prstGeom>
          <a:solidFill>
            <a:srgbClr val="CC6600"/>
          </a:solidFill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i" sz="1300" b="1" dirty="0">
                <a:solidFill>
                  <a:schemeClr val="bg1"/>
                </a:solidFill>
              </a:rPr>
              <a:t>V</a:t>
            </a:r>
            <a:r>
              <a:rPr lang="fi" sz="13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ain muodollista valtaa</a:t>
            </a:r>
            <a:endParaRPr sz="13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6386700" y="2535200"/>
            <a:ext cx="1428600" cy="568800"/>
          </a:xfrm>
          <a:prstGeom prst="rect">
            <a:avLst/>
          </a:prstGeom>
          <a:solidFill>
            <a:srgbClr val="930F0F"/>
          </a:solidFill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i" sz="1500" b="1" dirty="0">
                <a:solidFill>
                  <a:schemeClr val="bg1"/>
                </a:solidFill>
              </a:rPr>
              <a:t>A</a:t>
            </a:r>
            <a:r>
              <a:rPr lang="fi" sz="15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rvovaltaa</a:t>
            </a:r>
            <a:endParaRPr sz="15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7"/>
          <p:cNvCxnSpPr>
            <a:cxnSpLocks/>
            <a:endCxn id="104" idx="3"/>
          </p:cNvCxnSpPr>
          <p:nvPr/>
        </p:nvCxnSpPr>
        <p:spPr>
          <a:xfrm flipH="1">
            <a:off x="3065400" y="2425261"/>
            <a:ext cx="927400" cy="411301"/>
          </a:xfrm>
          <a:prstGeom prst="straightConnector1">
            <a:avLst/>
          </a:prstGeom>
          <a:noFill/>
          <a:ln w="38100" cap="flat" cmpd="sng">
            <a:solidFill>
              <a:srgbClr val="96BBF8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7" name="Google Shape;147;p7"/>
          <p:cNvCxnSpPr>
            <a:cxnSpLocks/>
            <a:endCxn id="102" idx="1"/>
          </p:cNvCxnSpPr>
          <p:nvPr/>
        </p:nvCxnSpPr>
        <p:spPr>
          <a:xfrm>
            <a:off x="5383713" y="2459589"/>
            <a:ext cx="1002987" cy="360011"/>
          </a:xfrm>
          <a:prstGeom prst="straightConnector1">
            <a:avLst/>
          </a:prstGeom>
          <a:noFill/>
          <a:ln w="38100" cap="flat" cmpd="sng">
            <a:solidFill>
              <a:srgbClr val="96BBF8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8" name="Google Shape;148;p7"/>
          <p:cNvCxnSpPr>
            <a:cxnSpLocks/>
            <a:stCxn id="149" idx="3"/>
            <a:endCxn id="103" idx="1"/>
          </p:cNvCxnSpPr>
          <p:nvPr/>
        </p:nvCxnSpPr>
        <p:spPr>
          <a:xfrm flipV="1">
            <a:off x="5478202" y="1772550"/>
            <a:ext cx="972573" cy="465600"/>
          </a:xfrm>
          <a:prstGeom prst="straightConnector1">
            <a:avLst/>
          </a:prstGeom>
          <a:noFill/>
          <a:ln w="38100" cap="flat" cmpd="sng">
            <a:solidFill>
              <a:srgbClr val="96BBF8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5" name="Google Shape;145;p7"/>
          <p:cNvCxnSpPr>
            <a:cxnSpLocks/>
            <a:stCxn id="149" idx="1"/>
          </p:cNvCxnSpPr>
          <p:nvPr/>
        </p:nvCxnSpPr>
        <p:spPr>
          <a:xfrm flipH="1" flipV="1">
            <a:off x="3076502" y="1803747"/>
            <a:ext cx="1020194" cy="434403"/>
          </a:xfrm>
          <a:prstGeom prst="straightConnector1">
            <a:avLst/>
          </a:prstGeom>
          <a:noFill/>
          <a:ln w="38100" cap="flat" cmpd="sng">
            <a:solidFill>
              <a:srgbClr val="96BBF8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3" name="Picture 2" descr="A rectangular gold frame with a white background&#10;&#10;Description automatically generated">
            <a:extLst>
              <a:ext uri="{FF2B5EF4-FFF2-40B4-BE49-F238E27FC236}">
                <a16:creationId xmlns:a16="http://schemas.microsoft.com/office/drawing/2014/main" id="{DDE6193C-106E-EE6B-50CD-B857D37B97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9235" y="1379249"/>
            <a:ext cx="1617510" cy="1756381"/>
          </a:xfrm>
          <a:prstGeom prst="rect">
            <a:avLst/>
          </a:prstGeom>
        </p:spPr>
      </p:pic>
      <p:sp>
        <p:nvSpPr>
          <p:cNvPr id="149" name="Google Shape;149;p7"/>
          <p:cNvSpPr/>
          <p:nvPr/>
        </p:nvSpPr>
        <p:spPr>
          <a:xfrm>
            <a:off x="4096696" y="1536816"/>
            <a:ext cx="1381506" cy="1402667"/>
          </a:xfrm>
          <a:prstGeom prst="rect">
            <a:avLst/>
          </a:prstGeom>
          <a:noFill/>
          <a:ln w="38100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fi" sz="1800" b="1" dirty="0">
                <a:solidFill>
                  <a:schemeClr val="tx1"/>
                </a:solidFill>
              </a:rPr>
              <a:t>U</a:t>
            </a:r>
            <a:r>
              <a:rPr lang="fi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usi presidentti</a:t>
            </a:r>
            <a:endParaRPr sz="18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54;g2a6f4500578_0_78">
            <a:extLst>
              <a:ext uri="{FF2B5EF4-FFF2-40B4-BE49-F238E27FC236}">
                <a16:creationId xmlns:a16="http://schemas.microsoft.com/office/drawing/2014/main" id="{7E2AF3AA-FE83-CC17-4BE0-586FD476BD51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670" y="4414529"/>
            <a:ext cx="676581" cy="372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/>
          <p:nvPr/>
        </p:nvSpPr>
        <p:spPr>
          <a:xfrm>
            <a:off x="5070824" y="887332"/>
            <a:ext cx="3657540" cy="3097887"/>
          </a:xfrm>
          <a:prstGeom prst="rect">
            <a:avLst/>
          </a:prstGeom>
          <a:noFill/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fi-FI" sz="2000" i="0" u="none" strike="noStrike" cap="none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  <a:sym typeface="Arial"/>
              </a:rPr>
              <a:t>MITEN NATO-JÄSENYYS KENTIES VAIKUTTAA PRESIDENTIN VALTAAN?</a:t>
            </a:r>
            <a:br>
              <a:rPr lang="fi-FI" sz="2000" i="0" u="none" strike="noStrike" cap="none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  <a:sym typeface="Arial"/>
              </a:rPr>
            </a:br>
            <a:r>
              <a:rPr lang="fi-FI" sz="2000" i="0" u="none" strike="noStrike" cap="none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fi-FI" sz="20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E</a:t>
            </a:r>
            <a:r>
              <a:rPr lang="fi-FI" sz="2000" i="0" u="none" strike="noStrike" cap="none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  <a:sym typeface="Arial"/>
              </a:rPr>
              <a:t>tsi uutisia, joissa asiantuntijat pohtivat asiaa.</a:t>
            </a:r>
          </a:p>
        </p:txBody>
      </p:sp>
      <p:pic>
        <p:nvPicPr>
          <p:cNvPr id="156" name="Google Shape;156;p8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622" y="887332"/>
            <a:ext cx="4664271" cy="3136876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Google Shape;54;g2a6f4500578_0_78">
            <a:extLst>
              <a:ext uri="{FF2B5EF4-FFF2-40B4-BE49-F238E27FC236}">
                <a16:creationId xmlns:a16="http://schemas.microsoft.com/office/drawing/2014/main" id="{5C641014-0A52-BDB3-1660-4F8FF3B33632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670" y="4414529"/>
            <a:ext cx="676581" cy="372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9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587" y="1596359"/>
            <a:ext cx="3537624" cy="19711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2" name="Google Shape;162;p9"/>
          <p:cNvSpPr/>
          <p:nvPr/>
        </p:nvSpPr>
        <p:spPr>
          <a:xfrm>
            <a:off x="485717" y="141009"/>
            <a:ext cx="3827365" cy="14235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500" i="0" u="none" strike="noStrike" cap="none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  <a:sym typeface="Arial"/>
              </a:rPr>
              <a:t>PRESIDENTIN ASEMA VAHVISTUNEE?</a:t>
            </a:r>
          </a:p>
        </p:txBody>
      </p:sp>
      <p:pic>
        <p:nvPicPr>
          <p:cNvPr id="163" name="Google Shape;163;p9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583" y="279285"/>
            <a:ext cx="2990146" cy="458492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4" name="Google Shape;164;p9"/>
          <p:cNvSpPr/>
          <p:nvPr/>
        </p:nvSpPr>
        <p:spPr>
          <a:xfrm>
            <a:off x="565032" y="3615236"/>
            <a:ext cx="2242800" cy="3405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i="0" u="none" strike="noStrike" cap="none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  <a:sym typeface="Arial"/>
              </a:rPr>
              <a:t>HS 9.5.2023/Joona Aaltonen</a:t>
            </a:r>
            <a:endParaRPr sz="1200" i="0" u="none" strike="noStrike" cap="none" dirty="0">
              <a:solidFill>
                <a:schemeClr val="bg1"/>
              </a:solidFill>
              <a:latin typeface="Whitney Book" pitchFamily="50" charset="0"/>
              <a:cs typeface="Whitney Book" pitchFamily="50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2F9A4-1192-B037-4A76-F186E8E32DA2}"/>
              </a:ext>
            </a:extLst>
          </p:cNvPr>
          <p:cNvSpPr txBox="1"/>
          <p:nvPr/>
        </p:nvSpPr>
        <p:spPr>
          <a:xfrm>
            <a:off x="565032" y="3985576"/>
            <a:ext cx="4359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A</a:t>
            </a:r>
            <a:r>
              <a:rPr lang="fi-FI" sz="1400" b="0" i="0" u="none" strike="noStrike" cap="none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  <a:sym typeface="Arial"/>
              </a:rPr>
              <a:t>rtikkelissa haastateltiin oikeuskansleri Tuomas Pöystiä ja Turun yliopiston valtiosääntöoikeuden professoria Veli-Pekka Viljasta</a:t>
            </a:r>
          </a:p>
          <a:p>
            <a:endParaRPr lang="en-FI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/>
          <p:nvPr/>
        </p:nvSpPr>
        <p:spPr>
          <a:xfrm>
            <a:off x="3782200" y="215150"/>
            <a:ext cx="5006200" cy="16332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fi-FI" sz="2100" i="0" u="none" strike="noStrike" cap="none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  <a:sym typeface="Arial"/>
              </a:rPr>
              <a:t>TOISAALTA ASIANTUNTIJAT EIVÄT OLE YKSIMIELISIÄ NATO-JÄSENYYDEN VAIKUTUKSESTA</a:t>
            </a:r>
            <a:r>
              <a:rPr lang="fi-FI" sz="2300" i="0" u="none" strike="noStrike" cap="none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  <a:sym typeface="Arial"/>
              </a:rPr>
              <a:t> </a:t>
            </a:r>
            <a:r>
              <a:rPr lang="fi-FI" sz="2100" i="0" u="none" strike="noStrike" cap="none" dirty="0">
                <a:solidFill>
                  <a:schemeClr val="bg1"/>
                </a:solidFill>
                <a:latin typeface="Whitney Bold" pitchFamily="50" charset="0"/>
                <a:cs typeface="Whitney Bold" pitchFamily="50" charset="0"/>
                <a:sym typeface="Arial"/>
              </a:rPr>
              <a:t>PRESIDENTIN ASEMAAN</a:t>
            </a:r>
          </a:p>
        </p:txBody>
      </p:sp>
      <p:sp>
        <p:nvSpPr>
          <p:cNvPr id="171" name="Google Shape;171;p10"/>
          <p:cNvSpPr/>
          <p:nvPr/>
        </p:nvSpPr>
        <p:spPr>
          <a:xfrm>
            <a:off x="709900" y="861500"/>
            <a:ext cx="2915700" cy="3405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Ilta-Sanomat 21.4.2022/Olli Waris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275" y="110325"/>
            <a:ext cx="3489324" cy="18428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3" name="Google Shape;17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275" y="2052126"/>
            <a:ext cx="6503285" cy="262139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4" name="Google Shape;174;p10"/>
          <p:cNvSpPr/>
          <p:nvPr/>
        </p:nvSpPr>
        <p:spPr>
          <a:xfrm>
            <a:off x="74070" y="4712995"/>
            <a:ext cx="2915700" cy="3405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i" sz="1200" b="1" i="0" u="none" strike="noStrike" cap="none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  <a:sym typeface="Arial"/>
              </a:rPr>
              <a:t>Ilta-Sanomat 21.4.2022/Olli Waris </a:t>
            </a:r>
            <a:endParaRPr sz="1200" b="1" i="0" u="none" strike="noStrike" cap="none" dirty="0">
              <a:solidFill>
                <a:schemeClr val="bg1"/>
              </a:solidFill>
              <a:latin typeface="Whitney Book" pitchFamily="50" charset="0"/>
              <a:cs typeface="Whitney Book" pitchFamily="50" charset="0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545</Words>
  <Application>Microsoft Office PowerPoint</Application>
  <PresentationFormat>On-screen Show (16:9)</PresentationFormat>
  <Paragraphs>87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Whitney Bold</vt:lpstr>
      <vt:lpstr>Serenity Demi Bold</vt:lpstr>
      <vt:lpstr>Arial</vt:lpstr>
      <vt:lpstr>Whitney Book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Opettajalle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Presidentin vaalit ja valtaoikeudet  Varjovaalit ja tiedonhakintatehtävä</dc:title>
  <dc:creator>Marjukka Suonio</dc:creator>
  <cp:lastModifiedBy>Marjukka Suonio</cp:lastModifiedBy>
  <cp:revision>23</cp:revision>
  <dcterms:modified xsi:type="dcterms:W3CDTF">2024-01-19T08:38:49Z</dcterms:modified>
</cp:coreProperties>
</file>